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sldIdLst>
    <p:sldId id="256" r:id="rId2"/>
    <p:sldId id="257" r:id="rId3"/>
    <p:sldId id="258" r:id="rId4"/>
    <p:sldId id="259" r:id="rId5"/>
    <p:sldId id="260" r:id="rId6"/>
    <p:sldId id="303" r:id="rId7"/>
    <p:sldId id="261" r:id="rId8"/>
    <p:sldId id="304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306" r:id="rId42"/>
    <p:sldId id="294" r:id="rId43"/>
    <p:sldId id="295" r:id="rId44"/>
    <p:sldId id="296" r:id="rId45"/>
    <p:sldId id="297" r:id="rId46"/>
    <p:sldId id="305" r:id="rId47"/>
    <p:sldId id="298" r:id="rId48"/>
    <p:sldId id="299" r:id="rId49"/>
    <p:sldId id="301" r:id="rId50"/>
    <p:sldId id="302" r:id="rId51"/>
    <p:sldId id="308" r:id="rId52"/>
    <p:sldId id="309" r:id="rId53"/>
    <p:sldId id="300" r:id="rId54"/>
    <p:sldId id="307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936" autoAdjust="0"/>
  </p:normalViewPr>
  <p:slideViewPr>
    <p:cSldViewPr>
      <p:cViewPr varScale="1">
        <p:scale>
          <a:sx n="66" d="100"/>
          <a:sy n="6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5F15A-BB0B-473B-9C42-D848E5C49D62}" type="datetimeFigureOut">
              <a:rPr lang="en-US" smtClean="0"/>
              <a:pPr/>
              <a:t>9/18/2018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C4113-098C-4F39-B4CB-0D8F5F7392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550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→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C4113-098C-4F39-B4CB-0D8F5F73920C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C4113-098C-4F39-B4CB-0D8F5F73920C}" type="slidenum">
              <a:rPr lang="en-GB" smtClean="0"/>
              <a:pPr/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66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A5B4-D09A-438C-8146-45C71CFE197D}" type="datetime1">
              <a:rPr lang="en-US" smtClean="0"/>
              <a:t>9/18/2018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Asem Elsani 2009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0983-7260-4188-8B3A-5507390BF849}" type="datetime1">
              <a:rPr lang="en-US" smtClean="0"/>
              <a:t>9/18/2018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Asem Elsani 2009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717D-FAB8-4AD7-9594-6A1AA165347E}" type="datetime1">
              <a:rPr lang="en-US" smtClean="0"/>
              <a:t>9/18/2018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Asem Elsani 2009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FE-E093-464A-85BE-902985AB0E33}" type="datetime1">
              <a:rPr lang="en-US" smtClean="0"/>
              <a:t>9/18/2018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Asem Elsani 2009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BE75-3890-4DB7-BBCF-ACB77DEF9B01}" type="datetime1">
              <a:rPr lang="en-US" smtClean="0"/>
              <a:t>9/18/2018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Asem Elsani 2009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82BE-CC48-4870-AA3E-0991809A6AAF}" type="datetime1">
              <a:rPr lang="en-US" smtClean="0"/>
              <a:t>9/18/2018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Asem Elsani 2009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8915-CEDE-4525-A823-F13CFC099AD5}" type="datetime1">
              <a:rPr lang="en-US" smtClean="0"/>
              <a:t>9/18/2018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Asem Elsani 2009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D0EC-F2F2-492E-8EA0-6961E190D0E7}" type="datetime1">
              <a:rPr lang="en-US" smtClean="0"/>
              <a:t>9/18/2018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Asem Elsani 2009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84F2-CF35-4CD8-A0F7-76F9D60B06F2}" type="datetime1">
              <a:rPr lang="en-US" smtClean="0"/>
              <a:t>9/18/2018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Asem Elsani 2009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78B1-DF0A-476B-9E50-3528A75463CB}" type="datetime1">
              <a:rPr lang="en-US" smtClean="0"/>
              <a:t>9/18/2018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Asem Elsani 2009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9805-F88E-4433-B069-5D40DEF2179E}" type="datetime1">
              <a:rPr lang="en-US" smtClean="0"/>
              <a:t>9/18/2018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Asem Elsani 2009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6A0E6-5768-4669-BEA0-B90F7EA0183A}" type="datetime1">
              <a:rPr lang="en-US" smtClean="0"/>
              <a:t>9/18/2018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Dr. Asem Elsani 2009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50471-1258-4E42-8D9A-BDB2A2C85DD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Surgery of the Vermiform Appendix &amp; acute abdomen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3281370"/>
          </a:xfrm>
        </p:spPr>
        <p:txBody>
          <a:bodyPr>
            <a:normAutofit/>
          </a:bodyPr>
          <a:lstStyle/>
          <a:p>
            <a:r>
              <a:rPr lang="en-GB" dirty="0" smtClean="0"/>
              <a:t>By</a:t>
            </a:r>
          </a:p>
          <a:p>
            <a:r>
              <a:rPr lang="en-GB" dirty="0" err="1" smtClean="0">
                <a:solidFill>
                  <a:schemeClr val="tx1"/>
                </a:solidFill>
              </a:rPr>
              <a:t>Dr.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H</a:t>
            </a:r>
            <a:r>
              <a:rPr lang="en-GB" dirty="0" err="1" smtClean="0">
                <a:solidFill>
                  <a:schemeClr val="tx1"/>
                </a:solidFill>
              </a:rPr>
              <a:t>osam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Elsrogy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Prf. of General Surgery</a:t>
            </a:r>
          </a:p>
          <a:p>
            <a:r>
              <a:rPr lang="en-GB" dirty="0" err="1" smtClean="0">
                <a:solidFill>
                  <a:schemeClr val="tx1"/>
                </a:solidFill>
              </a:rPr>
              <a:t>Sohag</a:t>
            </a:r>
            <a:r>
              <a:rPr lang="en-GB" dirty="0" smtClean="0">
                <a:solidFill>
                  <a:schemeClr val="tx1"/>
                </a:solidFill>
              </a:rPr>
              <a:t> University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2018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Acute appendicitis - Incidence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One person in 6-7 develops AA at some time.</a:t>
            </a:r>
          </a:p>
          <a:p>
            <a:r>
              <a:rPr lang="en-GB" dirty="0" smtClean="0"/>
              <a:t>Age: 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rare in infants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Common in childhood &amp; early adult life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Peak incidence → teens &amp; early 20s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↓ ↓ after middle age</a:t>
            </a:r>
          </a:p>
          <a:p>
            <a:r>
              <a:rPr lang="en-GB" dirty="0" smtClean="0"/>
              <a:t>Sex: 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Equal before puberty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More in males at teenagers &amp; young adults (3:2)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After that age → equal</a:t>
            </a:r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  <a:p>
            <a:pPr lvl="1">
              <a:buFont typeface="Wingdings" pitchFamily="2" charset="2"/>
              <a:buChar char="Ø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AA- Incidence (cont.)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AA is the commonest abdominal surgical emergency.</a:t>
            </a:r>
          </a:p>
          <a:p>
            <a:r>
              <a:rPr lang="en-GB" dirty="0" smtClean="0"/>
              <a:t>AA is a disease of civilisation.</a:t>
            </a:r>
          </a:p>
          <a:p>
            <a:r>
              <a:rPr lang="en-GB" dirty="0" smtClean="0"/>
              <a:t>Relatively uncommon in developing rural communities.</a:t>
            </a:r>
          </a:p>
          <a:p>
            <a:r>
              <a:rPr lang="en-GB" dirty="0" smtClean="0"/>
              <a:t>Incidence ↑ in developing countries adopting a more-refined western-type diet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AA- Surgical pathology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Aetiology &amp; predisposing factors: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Infective agents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Obstructive  agents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Infective agents:</a:t>
            </a:r>
          </a:p>
          <a:p>
            <a:r>
              <a:rPr lang="en-GB" dirty="0" smtClean="0"/>
              <a:t>Bacterial proliferation within the appendix</a:t>
            </a:r>
          </a:p>
          <a:p>
            <a:r>
              <a:rPr lang="en-GB" dirty="0" smtClean="0"/>
              <a:t>Mixed </a:t>
            </a:r>
            <a:r>
              <a:rPr lang="en-GB" dirty="0" err="1" smtClean="0"/>
              <a:t>intestestinal</a:t>
            </a:r>
            <a:r>
              <a:rPr lang="en-GB" dirty="0" smtClean="0"/>
              <a:t> organisms (aerobic &amp; anaerobic) e.g., </a:t>
            </a:r>
            <a:r>
              <a:rPr lang="en-GB" dirty="0" err="1" smtClean="0"/>
              <a:t>coliforms</a:t>
            </a:r>
            <a:r>
              <a:rPr lang="en-GB" dirty="0" smtClean="0"/>
              <a:t>, </a:t>
            </a:r>
            <a:r>
              <a:rPr lang="en-GB" dirty="0" err="1" smtClean="0"/>
              <a:t>entercocci</a:t>
            </a:r>
            <a:r>
              <a:rPr lang="en-GB" dirty="0" smtClean="0"/>
              <a:t>, </a:t>
            </a:r>
            <a:r>
              <a:rPr lang="en-GB" dirty="0" err="1" smtClean="0"/>
              <a:t>bacteroides</a:t>
            </a:r>
            <a:r>
              <a:rPr lang="en-GB" dirty="0" smtClean="0"/>
              <a:t> &amp; others.</a:t>
            </a:r>
          </a:p>
          <a:p>
            <a:r>
              <a:rPr lang="en-GB" dirty="0" smtClean="0"/>
              <a:t>Infection either: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1ry → lymphoid hyperplasia.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2ry → bacteria → wall of appendix through epithelial erosion caused by pressure of an obstructing agent.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AA- Surgical pathology (cont.)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Obstructing agents: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Faecolith</a:t>
            </a:r>
            <a:r>
              <a:rPr lang="en-GB" dirty="0" smtClean="0"/>
              <a:t> (</a:t>
            </a:r>
            <a:r>
              <a:rPr lang="en-GB" dirty="0" err="1" smtClean="0"/>
              <a:t>inspissated</a:t>
            </a:r>
            <a:r>
              <a:rPr lang="en-GB" dirty="0" smtClean="0"/>
              <a:t> faecal material, Ca phosphates, bacteria, epithelial debris)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F.B. (vegetable seeds, date stones)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Fibrotic stricture (previous resolved AA)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Tumour (</a:t>
            </a:r>
            <a:r>
              <a:rPr lang="en-GB" dirty="0" err="1" smtClean="0"/>
              <a:t>caecal</a:t>
            </a:r>
            <a:r>
              <a:rPr lang="en-GB" dirty="0" smtClean="0"/>
              <a:t> Ca in older ages, </a:t>
            </a:r>
            <a:r>
              <a:rPr lang="en-GB" dirty="0" err="1" smtClean="0"/>
              <a:t>carcinoid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Intestinal parasites (thread; round &amp; pinworms)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Lymphoid hyperplasia in </a:t>
            </a:r>
            <a:r>
              <a:rPr lang="en-GB" dirty="0" err="1" smtClean="0"/>
              <a:t>submucosa</a:t>
            </a:r>
            <a:r>
              <a:rPr lang="en-GB" dirty="0" smtClean="0"/>
              <a:t> ; viral causes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AA- Surgical pathology (cont.)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Clinicopathological</a:t>
            </a:r>
            <a:r>
              <a:rPr lang="en-GB" dirty="0" smtClean="0"/>
              <a:t> types of AA: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Acute appendicitis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Acute appendicitis with inflammatory mass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Acute appendicitis with generalised peritonitis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Mucocele</a:t>
            </a:r>
            <a:r>
              <a:rPr lang="en-GB" dirty="0" smtClean="0"/>
              <a:t> of the appendix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AA- Surgical pathology (cont.)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Early AA → mucosal </a:t>
            </a:r>
            <a:r>
              <a:rPr lang="en-GB" dirty="0" err="1" smtClean="0"/>
              <a:t>inflam</a:t>
            </a:r>
            <a:r>
              <a:rPr lang="en-GB" dirty="0" smtClean="0"/>
              <a:t>. &amp; lymphoid hyperplasia with patent lumen.</a:t>
            </a:r>
          </a:p>
          <a:p>
            <a:r>
              <a:rPr lang="en-GB" dirty="0" smtClean="0"/>
              <a:t>If obstruction occurs → cont. mucous sec. + </a:t>
            </a:r>
            <a:r>
              <a:rPr lang="en-GB" dirty="0" err="1" smtClean="0"/>
              <a:t>inflam</a:t>
            </a:r>
            <a:r>
              <a:rPr lang="en-GB" dirty="0" smtClean="0"/>
              <a:t>. </a:t>
            </a:r>
            <a:r>
              <a:rPr lang="en-GB" dirty="0" err="1" smtClean="0"/>
              <a:t>exudate</a:t>
            </a:r>
            <a:r>
              <a:rPr lang="en-GB" dirty="0" smtClean="0"/>
              <a:t> (pus) → ↑ </a:t>
            </a:r>
            <a:r>
              <a:rPr lang="en-GB" dirty="0" err="1" smtClean="0"/>
              <a:t>intraluminal</a:t>
            </a:r>
            <a:r>
              <a:rPr lang="en-GB" dirty="0" smtClean="0"/>
              <a:t> pr. → obstruct lymphatic drainage → oedema &amp; mucosal ulceration → bact. translocation into </a:t>
            </a:r>
            <a:r>
              <a:rPr lang="en-GB" dirty="0" err="1" smtClean="0"/>
              <a:t>submucosa</a:t>
            </a:r>
            <a:r>
              <a:rPr lang="en-GB" dirty="0" smtClean="0"/>
              <a:t>.</a:t>
            </a:r>
          </a:p>
          <a:p>
            <a:r>
              <a:rPr lang="en-GB" dirty="0" smtClean="0"/>
              <a:t>Fate: either 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Resolution (spontaneous or Antibiotic)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Progress  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AA- Surgical pathology (cont.)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r>
              <a:rPr lang="en-GB" dirty="0" smtClean="0"/>
              <a:t>Progression → further distension→ venous obstruction → </a:t>
            </a:r>
            <a:r>
              <a:rPr lang="en-GB" dirty="0" err="1" smtClean="0"/>
              <a:t>ischaemia</a:t>
            </a:r>
            <a:r>
              <a:rPr lang="en-GB" dirty="0" smtClean="0"/>
              <a:t> of app. wall → bacterial invasion through </a:t>
            </a:r>
            <a:r>
              <a:rPr lang="en-GB" dirty="0" err="1" smtClean="0"/>
              <a:t>muscularis</a:t>
            </a:r>
            <a:r>
              <a:rPr lang="en-GB" dirty="0" smtClean="0"/>
              <a:t> </a:t>
            </a:r>
            <a:r>
              <a:rPr lang="en-GB" dirty="0" err="1" smtClean="0"/>
              <a:t>propria</a:t>
            </a:r>
            <a:r>
              <a:rPr lang="en-GB" dirty="0" smtClean="0"/>
              <a:t> &amp; </a:t>
            </a:r>
            <a:r>
              <a:rPr lang="en-GB" dirty="0" err="1" smtClean="0"/>
              <a:t>submucosa</a:t>
            </a:r>
            <a:r>
              <a:rPr lang="en-GB" dirty="0" smtClean="0"/>
              <a:t> → AA (red, turgid appendix).</a:t>
            </a:r>
          </a:p>
          <a:p>
            <a:r>
              <a:rPr lang="en-GB" dirty="0" smtClean="0"/>
              <a:t>Finally </a:t>
            </a:r>
            <a:r>
              <a:rPr lang="en-GB" dirty="0" err="1" smtClean="0"/>
              <a:t>ischaemic</a:t>
            </a:r>
            <a:r>
              <a:rPr lang="en-GB" dirty="0" smtClean="0"/>
              <a:t> necrosis → gangrenous app. 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 Common close to the tip of appendix due to ↓ blood supply or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 At the site of obstruction due to pressure necrosis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AA- Surgical pathology (cont.)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Fate of gangrenous appendicitis: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Free bacterial contamination in peritoneal cavity →generalised peritonitis → intense peritoneal reaction with fluid outpouring → initially clear, late purulent → </a:t>
            </a:r>
            <a:r>
              <a:rPr lang="en-GB" dirty="0" err="1" smtClean="0"/>
              <a:t>serosal</a:t>
            </a:r>
            <a:r>
              <a:rPr lang="en-GB" dirty="0" smtClean="0"/>
              <a:t> surface of bowel is injected &amp; flaked with clotted lymph.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Rapid localisation by defence mechanism (greater </a:t>
            </a:r>
            <a:r>
              <a:rPr lang="en-GB" dirty="0" err="1" smtClean="0"/>
              <a:t>omentum</a:t>
            </a:r>
            <a:r>
              <a:rPr lang="en-GB" dirty="0" smtClean="0"/>
              <a:t> &amp; coils of small bowel) → </a:t>
            </a:r>
            <a:r>
              <a:rPr lang="en-GB" dirty="0" err="1" smtClean="0"/>
              <a:t>phlegmonous</a:t>
            </a:r>
            <a:r>
              <a:rPr lang="en-GB" dirty="0" smtClean="0"/>
              <a:t> mass or </a:t>
            </a:r>
            <a:r>
              <a:rPr lang="en-GB" dirty="0" err="1" smtClean="0"/>
              <a:t>paracaecal</a:t>
            </a:r>
            <a:r>
              <a:rPr lang="en-GB" dirty="0" smtClean="0"/>
              <a:t> abscess if suppuration occurs.</a:t>
            </a:r>
          </a:p>
          <a:p>
            <a:pPr marL="514350" indent="-514350"/>
            <a:r>
              <a:rPr lang="en-GB" dirty="0" smtClean="0"/>
              <a:t>Rarely, resolution of app </a:t>
            </a:r>
            <a:r>
              <a:rPr lang="en-GB" dirty="0" err="1" smtClean="0"/>
              <a:t>inflam</a:t>
            </a:r>
            <a:r>
              <a:rPr lang="en-GB" dirty="0" smtClean="0"/>
              <a:t> → distended mucous-filled app → </a:t>
            </a:r>
            <a:r>
              <a:rPr lang="en-GB" dirty="0" err="1" smtClean="0"/>
              <a:t>mucocele</a:t>
            </a:r>
            <a:r>
              <a:rPr lang="en-GB" dirty="0" smtClean="0"/>
              <a:t> of the appendix. 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AA with generalised peritonitis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the great threat of acute appendicitis</a:t>
            </a:r>
          </a:p>
          <a:p>
            <a:r>
              <a:rPr lang="en-GB" dirty="0" smtClean="0"/>
              <a:t>Causes of peritonitis: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Free migration of bacteria through </a:t>
            </a:r>
            <a:r>
              <a:rPr lang="en-GB" dirty="0" err="1" smtClean="0"/>
              <a:t>ischaemic</a:t>
            </a:r>
            <a:r>
              <a:rPr lang="en-GB" dirty="0" smtClean="0"/>
              <a:t> </a:t>
            </a:r>
            <a:r>
              <a:rPr lang="en-GB" dirty="0" err="1" smtClean="0"/>
              <a:t>appendicular</a:t>
            </a:r>
            <a:r>
              <a:rPr lang="en-GB" dirty="0" smtClean="0"/>
              <a:t> wall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Frank perforation of gangrenous appendix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Delayed perforation of </a:t>
            </a:r>
            <a:r>
              <a:rPr lang="en-GB" dirty="0" err="1" smtClean="0"/>
              <a:t>appendicular</a:t>
            </a:r>
            <a:r>
              <a:rPr lang="en-GB" dirty="0" smtClean="0"/>
              <a:t> abscess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Risk factors for perforation of appendix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Extreme of age (ill-developed </a:t>
            </a:r>
            <a:r>
              <a:rPr lang="en-GB" dirty="0" err="1" smtClean="0"/>
              <a:t>omentum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Immunosuppression</a:t>
            </a:r>
            <a:endParaRPr lang="en-GB" dirty="0" smtClean="0"/>
          </a:p>
          <a:p>
            <a:r>
              <a:rPr lang="en-GB" dirty="0" smtClean="0"/>
              <a:t>Diabetes mellitus</a:t>
            </a:r>
          </a:p>
          <a:p>
            <a:r>
              <a:rPr lang="en-GB" dirty="0" err="1" smtClean="0"/>
              <a:t>Faecolith</a:t>
            </a:r>
            <a:r>
              <a:rPr lang="en-GB" dirty="0" smtClean="0"/>
              <a:t> obstruction</a:t>
            </a:r>
          </a:p>
          <a:p>
            <a:r>
              <a:rPr lang="en-GB" dirty="0" smtClean="0"/>
              <a:t>Pelvic appendix (lying free in pelvis; 21%)</a:t>
            </a:r>
          </a:p>
          <a:p>
            <a:r>
              <a:rPr lang="en-GB" dirty="0" smtClean="0"/>
              <a:t>Previous abdominal surgery</a:t>
            </a:r>
          </a:p>
          <a:p>
            <a:r>
              <a:rPr lang="en-GB" dirty="0" smtClean="0"/>
              <a:t>pregnancy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Items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Surgical anatomy</a:t>
            </a:r>
          </a:p>
          <a:p>
            <a:r>
              <a:rPr lang="en-GB" dirty="0" smtClean="0"/>
              <a:t>Inflammations of appendix         </a:t>
            </a:r>
          </a:p>
          <a:p>
            <a:pPr lvl="3">
              <a:buFont typeface="Wingdings" pitchFamily="2" charset="2"/>
              <a:buChar char="Ø"/>
            </a:pPr>
            <a:r>
              <a:rPr lang="en-GB" dirty="0"/>
              <a:t>	</a:t>
            </a:r>
            <a:r>
              <a:rPr lang="en-GB" dirty="0" smtClean="0"/>
              <a:t>acute</a:t>
            </a:r>
          </a:p>
          <a:p>
            <a:pPr lvl="3">
              <a:buFont typeface="Wingdings" pitchFamily="2" charset="2"/>
              <a:buChar char="Ø"/>
            </a:pPr>
            <a:r>
              <a:rPr lang="en-GB" dirty="0"/>
              <a:t>	</a:t>
            </a:r>
            <a:r>
              <a:rPr lang="en-GB" dirty="0" smtClean="0"/>
              <a:t>chronic</a:t>
            </a:r>
          </a:p>
          <a:p>
            <a:pPr lvl="3">
              <a:buFont typeface="Wingdings" pitchFamily="2" charset="2"/>
              <a:buChar char="Ø"/>
            </a:pPr>
            <a:r>
              <a:rPr lang="en-GB" dirty="0"/>
              <a:t>	</a:t>
            </a:r>
            <a:r>
              <a:rPr lang="en-GB" dirty="0" smtClean="0"/>
              <a:t>recurrent</a:t>
            </a:r>
          </a:p>
          <a:p>
            <a:r>
              <a:rPr lang="en-GB" dirty="0" smtClean="0"/>
              <a:t>Tumours of appendix</a:t>
            </a:r>
          </a:p>
          <a:p>
            <a:pPr lvl="3"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en-GB" dirty="0" err="1" smtClean="0"/>
              <a:t>Carcinoid</a:t>
            </a:r>
            <a:r>
              <a:rPr lang="en-GB" dirty="0" smtClean="0"/>
              <a:t> (</a:t>
            </a:r>
            <a:r>
              <a:rPr lang="en-GB" dirty="0" err="1" smtClean="0"/>
              <a:t>argentaffinoma</a:t>
            </a:r>
            <a:r>
              <a:rPr lang="en-GB" dirty="0" smtClean="0"/>
              <a:t>)</a:t>
            </a:r>
          </a:p>
          <a:p>
            <a:pPr lvl="3">
              <a:buFont typeface="Wingdings" pitchFamily="2" charset="2"/>
              <a:buChar char="Ø"/>
            </a:pPr>
            <a:r>
              <a:rPr lang="en-GB" dirty="0" smtClean="0"/>
              <a:t> 1ry </a:t>
            </a:r>
            <a:r>
              <a:rPr lang="en-GB" dirty="0" err="1" smtClean="0"/>
              <a:t>adenocarcinoma</a:t>
            </a:r>
            <a:endParaRPr lang="en-GB" dirty="0" smtClean="0"/>
          </a:p>
          <a:p>
            <a:r>
              <a:rPr lang="en-GB" dirty="0" smtClean="0"/>
              <a:t>Causes of acute abdomen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AA- Clinical features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 smtClean="0"/>
              <a:t>Periumbilical</a:t>
            </a:r>
            <a:r>
              <a:rPr lang="en-GB" dirty="0" smtClean="0"/>
              <a:t> colic (poorly localised, visceral)</a:t>
            </a:r>
          </a:p>
          <a:p>
            <a:r>
              <a:rPr lang="en-GB" dirty="0" smtClean="0"/>
              <a:t>Pain shifts to RIF (intense, constant &amp; localised somatic pain due to parietal peritoneal irritation)</a:t>
            </a:r>
          </a:p>
          <a:p>
            <a:r>
              <a:rPr lang="en-GB" dirty="0" smtClean="0"/>
              <a:t>Anorexia (constant especially in children)</a:t>
            </a:r>
          </a:p>
          <a:p>
            <a:r>
              <a:rPr lang="en-GB" dirty="0" smtClean="0"/>
              <a:t>Nausea</a:t>
            </a:r>
          </a:p>
          <a:p>
            <a:r>
              <a:rPr lang="en-GB" dirty="0" smtClean="0"/>
              <a:t>Vomiting (1 or 2 episodes after onset of pain)</a:t>
            </a:r>
          </a:p>
          <a:p>
            <a:r>
              <a:rPr lang="en-GB" dirty="0" smtClean="0"/>
              <a:t>History of previous similar discomfort which </a:t>
            </a:r>
            <a:r>
              <a:rPr lang="en-GB" dirty="0" err="1" smtClean="0"/>
              <a:t>setteled</a:t>
            </a:r>
            <a:r>
              <a:rPr lang="en-GB" dirty="0" smtClean="0"/>
              <a:t> spontaneously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AA- Clinical features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Typical features are present in 50%.</a:t>
            </a:r>
          </a:p>
          <a:p>
            <a:r>
              <a:rPr lang="en-GB" dirty="0" smtClean="0"/>
              <a:t>Atypical features→ poorly localised somatic or visceral pain especially in: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Elderly → no RIF pain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Pelvic appendicitis </a:t>
            </a:r>
          </a:p>
          <a:p>
            <a:pPr>
              <a:buNone/>
            </a:pPr>
            <a:r>
              <a:rPr lang="en-GB" dirty="0" smtClean="0"/>
              <a:t>		→ no somatic pain in ant. </a:t>
            </a:r>
            <a:r>
              <a:rPr lang="en-GB" dirty="0" err="1" smtClean="0"/>
              <a:t>abd</a:t>
            </a:r>
            <a:r>
              <a:rPr lang="en-GB" dirty="0" smtClean="0"/>
              <a:t>. wall</a:t>
            </a:r>
          </a:p>
          <a:p>
            <a:pPr>
              <a:buNone/>
            </a:pPr>
            <a:r>
              <a:rPr lang="en-GB" dirty="0" smtClean="0"/>
              <a:t>		→ </a:t>
            </a:r>
            <a:r>
              <a:rPr lang="en-GB" dirty="0" err="1" smtClean="0"/>
              <a:t>suprapubic</a:t>
            </a:r>
            <a:r>
              <a:rPr lang="en-GB" dirty="0" smtClean="0"/>
              <a:t> discomfort &amp; </a:t>
            </a:r>
            <a:r>
              <a:rPr lang="en-GB" dirty="0" err="1" smtClean="0"/>
              <a:t>tenesmus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	→ tenderness on PR examination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AA- Clinical features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Typically 2 clinical syndromes of AA:</a:t>
            </a:r>
          </a:p>
          <a:p>
            <a:r>
              <a:rPr lang="en-GB" dirty="0" smtClean="0"/>
              <a:t>Acute catarrhal (non obstructive) appendicitis</a:t>
            </a:r>
          </a:p>
          <a:p>
            <a:r>
              <a:rPr lang="en-GB" dirty="0" smtClean="0"/>
              <a:t>Acute obstructive appendicitis</a:t>
            </a:r>
          </a:p>
          <a:p>
            <a:pPr>
              <a:buNone/>
            </a:pPr>
            <a:r>
              <a:rPr lang="en-GB" dirty="0" smtClean="0"/>
              <a:t>	→ acute course</a:t>
            </a:r>
          </a:p>
          <a:p>
            <a:pPr>
              <a:buNone/>
            </a:pPr>
            <a:r>
              <a:rPr lang="en-GB" dirty="0" smtClean="0"/>
              <a:t>	→ abrupt onset</a:t>
            </a:r>
          </a:p>
          <a:p>
            <a:pPr>
              <a:buNone/>
            </a:pPr>
            <a:r>
              <a:rPr lang="en-GB" dirty="0" smtClean="0"/>
              <a:t>	→ generalised abdominal pain from start</a:t>
            </a:r>
          </a:p>
          <a:p>
            <a:pPr>
              <a:buNone/>
            </a:pPr>
            <a:r>
              <a:rPr lang="en-GB" dirty="0" smtClean="0"/>
              <a:t>	→ temp. may be normal &amp; vomiting is common</a:t>
            </a:r>
          </a:p>
          <a:p>
            <a:pPr>
              <a:buNone/>
            </a:pPr>
            <a:r>
              <a:rPr lang="en-GB" dirty="0" smtClean="0"/>
              <a:t>	→ mimic acute intestinal obstruction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AA- Signs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General </a:t>
            </a:r>
          </a:p>
          <a:p>
            <a:r>
              <a:rPr lang="en-GB" dirty="0" smtClean="0"/>
              <a:t>Local </a:t>
            </a:r>
          </a:p>
          <a:p>
            <a:r>
              <a:rPr lang="en-GB" dirty="0" smtClean="0"/>
              <a:t>Special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General signs: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Look → unwell, coated tongue &amp; foul breath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Pyrexia 	 → low grade (37.2-37.7˚C)</a:t>
            </a:r>
          </a:p>
          <a:p>
            <a:pPr marL="514350" indent="-514350">
              <a:buNone/>
            </a:pPr>
            <a:r>
              <a:rPr lang="en-GB" dirty="0" smtClean="0"/>
              <a:t>			 → absent in 20% of cases</a:t>
            </a:r>
          </a:p>
          <a:p>
            <a:pPr marL="514350" indent="-514350">
              <a:buNone/>
            </a:pPr>
            <a:r>
              <a:rPr lang="en-GB" dirty="0" smtClean="0"/>
              <a:t>			 → In children if &gt; 38.5˚C → other cause 			e.g., mesenteric adenitis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err="1" smtClean="0"/>
              <a:t>Tackycardia</a:t>
            </a:r>
            <a:r>
              <a:rPr lang="en-GB" dirty="0" smtClean="0"/>
              <a:t> → 80-90 beats/ min, absent in 20%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AA- Signs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Local signs: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Localised tenderness in </a:t>
            </a:r>
            <a:r>
              <a:rPr lang="en-GB" dirty="0" err="1" smtClean="0"/>
              <a:t>RIF;McBurney’s</a:t>
            </a:r>
            <a:r>
              <a:rPr lang="en-GB" dirty="0" smtClean="0"/>
              <a:t> point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Muscle guarding over RIF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Rebound tenderness(coughing or percussion)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Limitation of resp. movement in lower </a:t>
            </a:r>
            <a:r>
              <a:rPr lang="en-GB" dirty="0" err="1" smtClean="0"/>
              <a:t>abd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Pointing sign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Tender PR exam on </a:t>
            </a:r>
            <a:r>
              <a:rPr lang="en-GB" dirty="0" err="1" smtClean="0"/>
              <a:t>Rt</a:t>
            </a:r>
            <a:r>
              <a:rPr lang="en-GB" dirty="0" smtClean="0"/>
              <a:t> side in pelvic app.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Cutaneous</a:t>
            </a:r>
            <a:r>
              <a:rPr lang="en-GB" dirty="0" smtClean="0"/>
              <a:t> hyperaesthesia in RIF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AA- Signs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Special signs: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Rovsing’s</a:t>
            </a:r>
            <a:r>
              <a:rPr lang="en-GB" dirty="0" smtClean="0"/>
              <a:t> sign (on deep pressure on LIF)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Blumberg’s sign (crossed or rebound tenderness on sudden release of deep pressure on LIF)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Psoas</a:t>
            </a:r>
            <a:r>
              <a:rPr lang="en-GB" dirty="0" smtClean="0"/>
              <a:t> sign (pain on extension of Rt. hip)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Obturator</a:t>
            </a:r>
            <a:r>
              <a:rPr lang="en-GB" dirty="0" smtClean="0"/>
              <a:t> (Cope’s) sign (pain on flexion &amp; internal rotation of Rt. Hip in pelvic app.)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Straight leg raising sign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AA- Special features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tx2"/>
                </a:solidFill>
              </a:rPr>
              <a:t>Retrocaecal</a:t>
            </a:r>
            <a:r>
              <a:rPr lang="en-GB" dirty="0" smtClean="0">
                <a:solidFill>
                  <a:schemeClr val="tx2"/>
                </a:solidFill>
              </a:rPr>
              <a:t> appendix: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Absent rigidity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Lack localised deep </a:t>
            </a:r>
            <a:r>
              <a:rPr lang="en-GB" dirty="0" err="1" smtClean="0"/>
              <a:t>tendern</a:t>
            </a:r>
            <a:r>
              <a:rPr lang="en-GB" dirty="0" smtClean="0"/>
              <a:t>. at RIF (silent app)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Deep tenderness at loin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Rigidity of </a:t>
            </a:r>
            <a:r>
              <a:rPr lang="en-GB" dirty="0" err="1" smtClean="0"/>
              <a:t>quadratus</a:t>
            </a:r>
            <a:r>
              <a:rPr lang="en-GB" dirty="0" smtClean="0"/>
              <a:t> </a:t>
            </a:r>
            <a:r>
              <a:rPr lang="en-GB" dirty="0" err="1" smtClean="0"/>
              <a:t>lumborum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+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psoas</a:t>
            </a:r>
            <a:r>
              <a:rPr lang="en-GB" dirty="0" smtClean="0"/>
              <a:t> spasm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AA- Special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Pelvic appendix: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Early diarrhoea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Complete absence of abdominal rigidity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Lack of tenderness at </a:t>
            </a:r>
            <a:r>
              <a:rPr lang="en-GB" dirty="0" err="1" smtClean="0"/>
              <a:t>McBurney’s</a:t>
            </a:r>
            <a:r>
              <a:rPr lang="en-GB" dirty="0" smtClean="0"/>
              <a:t> point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Deep </a:t>
            </a:r>
            <a:r>
              <a:rPr lang="en-GB" dirty="0" err="1" smtClean="0"/>
              <a:t>tendern</a:t>
            </a:r>
            <a:r>
              <a:rPr lang="en-GB" dirty="0" smtClean="0"/>
              <a:t>. above &amp; to Rt. of </a:t>
            </a:r>
            <a:r>
              <a:rPr lang="en-GB" dirty="0" err="1" smtClean="0"/>
              <a:t>symphysis</a:t>
            </a:r>
            <a:r>
              <a:rPr lang="en-GB" dirty="0" smtClean="0"/>
              <a:t> pubis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Tendern</a:t>
            </a:r>
            <a:r>
              <a:rPr lang="en-GB" dirty="0" smtClean="0"/>
              <a:t>. in </a:t>
            </a:r>
            <a:r>
              <a:rPr lang="en-GB" dirty="0" err="1" smtClean="0"/>
              <a:t>retrovesical</a:t>
            </a:r>
            <a:r>
              <a:rPr lang="en-GB" dirty="0" smtClean="0"/>
              <a:t> or Douglas pouch on PR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Psoas</a:t>
            </a:r>
            <a:r>
              <a:rPr lang="en-GB" dirty="0" smtClean="0"/>
              <a:t> spasm &amp; </a:t>
            </a:r>
            <a:r>
              <a:rPr lang="en-GB" dirty="0" err="1" smtClean="0"/>
              <a:t>obturator</a:t>
            </a:r>
            <a:r>
              <a:rPr lang="en-GB" dirty="0" smtClean="0"/>
              <a:t> </a:t>
            </a:r>
            <a:r>
              <a:rPr lang="en-GB" dirty="0" err="1" smtClean="0"/>
              <a:t>internus</a:t>
            </a:r>
            <a:r>
              <a:rPr lang="en-GB" dirty="0" smtClean="0"/>
              <a:t> muscles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Frequency of </a:t>
            </a:r>
            <a:r>
              <a:rPr lang="en-GB" dirty="0" err="1" smtClean="0"/>
              <a:t>micturition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AA- Special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tx2"/>
                </a:solidFill>
              </a:rPr>
              <a:t>Postileal</a:t>
            </a:r>
            <a:r>
              <a:rPr lang="en-GB" dirty="0" smtClean="0">
                <a:solidFill>
                  <a:schemeClr val="tx2"/>
                </a:solidFill>
              </a:rPr>
              <a:t> appendix: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Pain may not shift (missed appendix)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Diarrhoea is present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Ill-defined tenderness or may be present immediately to the Rt. of the umbilicus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AA- Special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Appendicitis in infants &amp; young children: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Rare under 36 months of age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Often delayed diagnosis: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Patient unable to give history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High incidence of perforation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Diffuse peritonitis develop rapidly due to ill-developed </a:t>
            </a:r>
            <a:r>
              <a:rPr lang="en-GB" dirty="0" err="1" smtClean="0"/>
              <a:t>omentum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Introduction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Appendix is a </a:t>
            </a:r>
            <a:r>
              <a:rPr lang="en-GB" smtClean="0"/>
              <a:t>vestigial organ.</a:t>
            </a:r>
            <a:endParaRPr lang="en-GB" dirty="0" smtClean="0"/>
          </a:p>
          <a:p>
            <a:r>
              <a:rPr lang="en-GB" dirty="0" smtClean="0"/>
              <a:t>Surgical importance-------inflammations------clinical syndrome of acute appendicitis (AA).</a:t>
            </a:r>
          </a:p>
          <a:p>
            <a:r>
              <a:rPr lang="en-GB" dirty="0" smtClean="0"/>
              <a:t>AA is the most common cause of acute abdomen in young adults.</a:t>
            </a:r>
          </a:p>
          <a:p>
            <a:r>
              <a:rPr lang="en-GB" dirty="0" err="1" smtClean="0"/>
              <a:t>Appedecectomy</a:t>
            </a:r>
            <a:r>
              <a:rPr lang="en-GB" dirty="0"/>
              <a:t> </a:t>
            </a:r>
            <a:r>
              <a:rPr lang="en-GB" dirty="0" smtClean="0"/>
              <a:t>(appendectomy) is the frequently performed urgent abdominal op.</a:t>
            </a:r>
          </a:p>
          <a:p>
            <a:r>
              <a:rPr lang="en-GB" dirty="0" smtClean="0"/>
              <a:t>Diagnosis of AA is essentially clinical.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AA- Special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Appendicitis in older children: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Vomiting is always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Complete aversion to food 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No sleep during attack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Absent bowel sounds in early stages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Appendicitis in elderly: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High incidence of gangrene &amp; perforation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Little signs due to lax abdominal walls or obesity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May simulate </a:t>
            </a:r>
            <a:r>
              <a:rPr lang="en-GB" dirty="0" err="1" smtClean="0"/>
              <a:t>subacute</a:t>
            </a:r>
            <a:r>
              <a:rPr lang="en-GB" dirty="0" smtClean="0"/>
              <a:t> intestinal obstruction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Higher mortality rates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AA- Special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AA in obese patients: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↓ all local signs with delay in diagnosis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Technically difficult operation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Consider a midline abdominal incision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AA in pregnancy: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AA is the most common </a:t>
            </a:r>
            <a:r>
              <a:rPr lang="en-GB" dirty="0" err="1" smtClean="0"/>
              <a:t>extrauterine</a:t>
            </a:r>
            <a:r>
              <a:rPr lang="en-GB" dirty="0" smtClean="0"/>
              <a:t> </a:t>
            </a:r>
            <a:r>
              <a:rPr lang="en-GB" dirty="0" err="1" smtClean="0"/>
              <a:t>abd</a:t>
            </a:r>
            <a:r>
              <a:rPr lang="en-GB" dirty="0" smtClean="0"/>
              <a:t> condition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Frequency is one in 1500-2000 pregnancies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Delay in presentation &amp; early nonspecific symptoms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High appendix late in pregnancy → flank or back pain confused with </a:t>
            </a:r>
            <a:r>
              <a:rPr lang="en-GB" dirty="0" err="1" smtClean="0"/>
              <a:t>pyelonephritis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Foetal loss occurs in 3-5% &amp; 35% if perforation occurs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D.D. of acute appendicitis &amp; acute abdomen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Children: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Acute gastroenteritis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Mesenteric lymphadenitis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err="1" smtClean="0"/>
              <a:t>Meckel’s</a:t>
            </a:r>
            <a:r>
              <a:rPr lang="en-GB" dirty="0" smtClean="0"/>
              <a:t> diverticulitis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err="1" smtClean="0"/>
              <a:t>Intussusception</a:t>
            </a:r>
            <a:r>
              <a:rPr lang="en-GB" dirty="0" smtClean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err="1" smtClean="0"/>
              <a:t>Henoch-Schönlein</a:t>
            </a:r>
            <a:r>
              <a:rPr lang="en-GB" dirty="0" smtClean="0"/>
              <a:t> </a:t>
            </a:r>
            <a:r>
              <a:rPr lang="en-GB" dirty="0" err="1" smtClean="0"/>
              <a:t>purpura</a:t>
            </a:r>
            <a:endParaRPr lang="en-GB" dirty="0" smtClean="0"/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Lobar pneumonia &amp; pleurisy</a:t>
            </a:r>
          </a:p>
          <a:p>
            <a:pPr marL="514350" indent="-514350">
              <a:buFont typeface="+mj-lt"/>
              <a:buAutoNum type="arabicParenR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D.D. of acute appendicitis &amp; acute abdomen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Adults: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Regional enteritis (</a:t>
            </a:r>
            <a:r>
              <a:rPr lang="en-GB" dirty="0" err="1" smtClean="0"/>
              <a:t>Crohn’s</a:t>
            </a:r>
            <a:r>
              <a:rPr lang="en-GB" dirty="0" smtClean="0"/>
              <a:t> disease)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err="1" smtClean="0"/>
              <a:t>Ureteric</a:t>
            </a:r>
            <a:r>
              <a:rPr lang="en-GB" dirty="0" smtClean="0"/>
              <a:t> colic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Perforated ulcer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Torsion testis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Pancreatitis 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Rectus sheath haematoma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33</a:t>
            </a:fld>
            <a:endParaRPr lang="en-GB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D.D. of acute appendicitis &amp; acute abdomen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Adult females: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err="1" smtClean="0"/>
              <a:t>Salpingitis</a:t>
            </a:r>
            <a:endParaRPr lang="en-GB" dirty="0" smtClean="0"/>
          </a:p>
          <a:p>
            <a:pPr marL="514350" indent="-514350">
              <a:buFont typeface="+mj-lt"/>
              <a:buAutoNum type="arabicParenR"/>
            </a:pPr>
            <a:r>
              <a:rPr lang="en-GB" dirty="0" err="1" smtClean="0"/>
              <a:t>Mittelschmerz</a:t>
            </a:r>
            <a:endParaRPr lang="en-GB" dirty="0" smtClean="0"/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torsion/rupture of an ovarian cyst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Ectopic </a:t>
            </a:r>
            <a:r>
              <a:rPr lang="en-GB" dirty="0" err="1" smtClean="0"/>
              <a:t>pregnsncy</a:t>
            </a:r>
            <a:endParaRPr lang="en-GB" dirty="0" smtClean="0"/>
          </a:p>
          <a:p>
            <a:pPr marL="514350" indent="-514350">
              <a:buFont typeface="+mj-lt"/>
              <a:buAutoNum type="arabicParenR"/>
            </a:pPr>
            <a:r>
              <a:rPr lang="en-GB" dirty="0" err="1" smtClean="0"/>
              <a:t>Pyelonephritis</a:t>
            </a:r>
            <a:r>
              <a:rPr lang="en-GB" dirty="0" smtClean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Endometriosis </a:t>
            </a:r>
          </a:p>
          <a:p>
            <a:pPr marL="514350" indent="-514350">
              <a:buFont typeface="+mj-lt"/>
              <a:buAutoNum type="arabicParenR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D.D. of acute appendicitis &amp; acute abdomen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Elderly: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Sigmoid diverticulitis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Intestinal obstruction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Colonic carcinoma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Torsion appendix </a:t>
            </a:r>
            <a:r>
              <a:rPr lang="en-GB" dirty="0" err="1" smtClean="0"/>
              <a:t>epiploicae</a:t>
            </a:r>
            <a:endParaRPr lang="en-GB" dirty="0" smtClean="0"/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Mesenteric infarction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Aortic aneurysm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35</a:t>
            </a:fld>
            <a:endParaRPr lang="en-GB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D.D. of acute appendicitis &amp; acute abdomen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Rare D.D.: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err="1" smtClean="0"/>
              <a:t>Preherpetic</a:t>
            </a:r>
            <a:r>
              <a:rPr lang="en-GB" dirty="0" smtClean="0"/>
              <a:t> pain of </a:t>
            </a:r>
            <a:r>
              <a:rPr lang="en-GB" dirty="0" err="1" smtClean="0"/>
              <a:t>Rt</a:t>
            </a:r>
            <a:r>
              <a:rPr lang="en-GB" dirty="0" smtClean="0"/>
              <a:t> 10</a:t>
            </a:r>
            <a:r>
              <a:rPr lang="en-GB" baseline="30000" dirty="0" smtClean="0"/>
              <a:t>th</a:t>
            </a:r>
            <a:r>
              <a:rPr lang="en-GB" dirty="0" smtClean="0"/>
              <a:t>&amp;11</a:t>
            </a:r>
            <a:r>
              <a:rPr lang="en-GB" baseline="30000" dirty="0" smtClean="0"/>
              <a:t>th</a:t>
            </a:r>
            <a:r>
              <a:rPr lang="en-GB" dirty="0" smtClean="0"/>
              <a:t> dorsal nerves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err="1" smtClean="0"/>
              <a:t>Tabetic</a:t>
            </a:r>
            <a:r>
              <a:rPr lang="en-GB" dirty="0" smtClean="0"/>
              <a:t> crises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Spinal conditions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err="1" smtClean="0"/>
              <a:t>Porphyria</a:t>
            </a:r>
            <a:r>
              <a:rPr lang="en-GB" dirty="0" smtClean="0"/>
              <a:t> &amp; D.M.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Cyclical vomiting of infants or young children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err="1" smtClean="0"/>
              <a:t>Typhlitis</a:t>
            </a:r>
            <a:r>
              <a:rPr lang="en-GB" dirty="0" smtClean="0"/>
              <a:t> or </a:t>
            </a:r>
            <a:r>
              <a:rPr lang="en-GB" dirty="0" err="1" smtClean="0"/>
              <a:t>leukaemic</a:t>
            </a:r>
            <a:r>
              <a:rPr lang="en-GB" dirty="0" smtClean="0"/>
              <a:t> </a:t>
            </a:r>
            <a:r>
              <a:rPr lang="en-GB" dirty="0" err="1" smtClean="0"/>
              <a:t>ileocaecal</a:t>
            </a:r>
            <a:r>
              <a:rPr lang="en-GB" dirty="0" smtClean="0"/>
              <a:t> syndrome </a:t>
            </a:r>
          </a:p>
          <a:p>
            <a:pPr marL="514350" indent="-514350">
              <a:buFont typeface="+mj-lt"/>
              <a:buAutoNum type="arabicParenR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36</a:t>
            </a:fld>
            <a:endParaRPr lang="en-GB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preoperative investigations in AA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Routine: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Full blood count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urinlysis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Selected cases: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Pregnancy test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Urea &amp; electrolytes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Supine AXR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Ultrasound abdomen/pelvis</a:t>
            </a:r>
          </a:p>
          <a:p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37</a:t>
            </a:fld>
            <a:endParaRPr lang="en-GB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FF0000"/>
                </a:solidFill>
              </a:rPr>
              <a:t>Ttt</a:t>
            </a:r>
            <a:r>
              <a:rPr lang="en-GB" dirty="0" smtClean="0">
                <a:solidFill>
                  <a:srgbClr val="FF0000"/>
                </a:solidFill>
              </a:rPr>
              <a:t> of acute AA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appendicectomy</a:t>
            </a:r>
            <a:r>
              <a:rPr lang="en-GB" dirty="0" smtClean="0"/>
              <a:t>:</a:t>
            </a:r>
          </a:p>
          <a:p>
            <a:r>
              <a:rPr lang="en-GB" dirty="0" smtClean="0"/>
              <a:t>Conventional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err="1" smtClean="0"/>
              <a:t>McBurney’s</a:t>
            </a:r>
            <a:r>
              <a:rPr lang="en-GB" dirty="0" smtClean="0"/>
              <a:t> incision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err="1" smtClean="0"/>
              <a:t>Lanz</a:t>
            </a:r>
            <a:r>
              <a:rPr lang="en-GB" dirty="0" smtClean="0"/>
              <a:t> incision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Lower midline abdominal incision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Rutherford Morrison’s incision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Retrograde appendectomy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Drainage of peritoneal cavity</a:t>
            </a:r>
          </a:p>
          <a:p>
            <a:r>
              <a:rPr lang="en-GB" dirty="0" smtClean="0"/>
              <a:t>laparoscopic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38</a:t>
            </a:fld>
            <a:endParaRPr lang="en-GB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Problems encountered during </a:t>
            </a:r>
            <a:r>
              <a:rPr lang="en-GB" dirty="0" err="1" smtClean="0">
                <a:solidFill>
                  <a:srgbClr val="FF0000"/>
                </a:solidFill>
              </a:rPr>
              <a:t>appendicectomy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A normal appendix: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Careful exclusion of other possible diagnosis </a:t>
            </a:r>
            <a:r>
              <a:rPr lang="en-GB" dirty="0" err="1" smtClean="0"/>
              <a:t>esp</a:t>
            </a:r>
            <a:r>
              <a:rPr lang="en-GB" dirty="0" smtClean="0"/>
              <a:t> </a:t>
            </a:r>
            <a:r>
              <a:rPr lang="en-GB" dirty="0" err="1" smtClean="0"/>
              <a:t>Crohn’s</a:t>
            </a:r>
            <a:r>
              <a:rPr lang="en-GB" dirty="0" smtClean="0"/>
              <a:t> disease, </a:t>
            </a:r>
            <a:r>
              <a:rPr lang="en-GB" dirty="0" err="1" smtClean="0"/>
              <a:t>Meckel’s</a:t>
            </a:r>
            <a:r>
              <a:rPr lang="en-GB" dirty="0" smtClean="0"/>
              <a:t> diverticulitis, tubal or ovarian causes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Remove appendix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The appendix cannot be found: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Mobilise the </a:t>
            </a:r>
            <a:r>
              <a:rPr lang="en-GB" dirty="0" err="1" smtClean="0"/>
              <a:t>caecum</a:t>
            </a:r>
            <a:r>
              <a:rPr lang="en-GB" dirty="0" smtClean="0"/>
              <a:t>&amp; trace </a:t>
            </a:r>
            <a:r>
              <a:rPr lang="en-GB" dirty="0" err="1" smtClean="0"/>
              <a:t>tinea</a:t>
            </a:r>
            <a:r>
              <a:rPr lang="en-GB" dirty="0" smtClean="0"/>
              <a:t> coli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Absent appendix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An appendix abscess is found &amp; appendix could not removed easily: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Local peritoneal toilet &amp; drainage of abscess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I.v</a:t>
            </a:r>
            <a:r>
              <a:rPr lang="en-GB" dirty="0" smtClean="0"/>
              <a:t> antibiotics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Very rarely. </a:t>
            </a:r>
            <a:r>
              <a:rPr lang="en-GB" dirty="0" err="1" smtClean="0"/>
              <a:t>Caecectomy</a:t>
            </a:r>
            <a:r>
              <a:rPr lang="en-GB" dirty="0" smtClean="0"/>
              <a:t> or partial </a:t>
            </a:r>
            <a:r>
              <a:rPr lang="en-GB" dirty="0" err="1" smtClean="0"/>
              <a:t>Rt</a:t>
            </a:r>
            <a:r>
              <a:rPr lang="en-GB" dirty="0" smtClean="0"/>
              <a:t> </a:t>
            </a:r>
            <a:r>
              <a:rPr lang="en-GB" dirty="0" err="1" smtClean="0"/>
              <a:t>hemicolectomy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39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Surgical anatomy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Vermiform appendix is present only in human &amp; certain anthropoid apes.</a:t>
            </a:r>
          </a:p>
          <a:p>
            <a:r>
              <a:rPr lang="en-GB" dirty="0" smtClean="0"/>
              <a:t>Blind muscular tube at distal end of </a:t>
            </a:r>
            <a:r>
              <a:rPr lang="en-GB" dirty="0" err="1" smtClean="0"/>
              <a:t>caecum</a:t>
            </a:r>
            <a:r>
              <a:rPr lang="en-GB" dirty="0" smtClean="0"/>
              <a:t>.</a:t>
            </a:r>
          </a:p>
          <a:p>
            <a:r>
              <a:rPr lang="en-GB" dirty="0" smtClean="0"/>
              <a:t>4 layers--------- mucosa, </a:t>
            </a:r>
            <a:r>
              <a:rPr lang="en-GB" dirty="0" err="1" smtClean="0"/>
              <a:t>submucosa</a:t>
            </a:r>
            <a:r>
              <a:rPr lang="en-GB" dirty="0" smtClean="0"/>
              <a:t>, </a:t>
            </a:r>
            <a:r>
              <a:rPr lang="en-GB" dirty="0" err="1" smtClean="0"/>
              <a:t>musculosa</a:t>
            </a:r>
            <a:r>
              <a:rPr lang="en-GB" dirty="0" smtClean="0"/>
              <a:t> &amp; </a:t>
            </a:r>
            <a:r>
              <a:rPr lang="en-GB" dirty="0" err="1" smtClean="0"/>
              <a:t>serosa</a:t>
            </a:r>
            <a:r>
              <a:rPr lang="en-GB" dirty="0" smtClean="0"/>
              <a:t>.</a:t>
            </a:r>
          </a:p>
          <a:p>
            <a:r>
              <a:rPr lang="en-GB" dirty="0" smtClean="0"/>
              <a:t>At birth, it is short &amp; broad at its junction with </a:t>
            </a:r>
            <a:r>
              <a:rPr lang="en-GB" dirty="0" err="1" smtClean="0"/>
              <a:t>caecum</a:t>
            </a:r>
            <a:r>
              <a:rPr lang="en-GB" dirty="0" smtClean="0"/>
              <a:t>.</a:t>
            </a:r>
          </a:p>
          <a:p>
            <a:r>
              <a:rPr lang="en-GB" dirty="0" smtClean="0"/>
              <a:t>By age of 2 </a:t>
            </a:r>
            <a:r>
              <a:rPr lang="en-GB" dirty="0" err="1" smtClean="0"/>
              <a:t>ys</a:t>
            </a:r>
            <a:r>
              <a:rPr lang="en-GB" dirty="0" smtClean="0"/>
              <a:t>------ typical tubular structure (due to differential growth of the </a:t>
            </a:r>
            <a:r>
              <a:rPr lang="en-GB" dirty="0" err="1" smtClean="0"/>
              <a:t>caecum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AA complicating </a:t>
            </a:r>
            <a:r>
              <a:rPr lang="en-GB" dirty="0" err="1" smtClean="0">
                <a:solidFill>
                  <a:srgbClr val="FF0000"/>
                </a:solidFill>
              </a:rPr>
              <a:t>Crohn’s</a:t>
            </a:r>
            <a:r>
              <a:rPr lang="en-GB" dirty="0" smtClean="0">
                <a:solidFill>
                  <a:srgbClr val="FF0000"/>
                </a:solidFill>
              </a:rPr>
              <a:t> disease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</a:t>
            </a:r>
            <a:r>
              <a:rPr lang="en-GB" dirty="0" err="1" smtClean="0"/>
              <a:t>caecal</a:t>
            </a:r>
            <a:r>
              <a:rPr lang="en-GB" dirty="0" smtClean="0"/>
              <a:t> wall is healthy at base of appendix→ </a:t>
            </a:r>
            <a:r>
              <a:rPr lang="en-GB" dirty="0" err="1" smtClean="0"/>
              <a:t>appendicectomy</a:t>
            </a:r>
            <a:r>
              <a:rPr lang="en-GB" dirty="0" smtClean="0"/>
              <a:t>.</a:t>
            </a:r>
          </a:p>
          <a:p>
            <a:r>
              <a:rPr lang="en-GB" dirty="0" smtClean="0"/>
              <a:t>If appendix is involved in CD→ conservative approach→ I.V corticosteroids &amp; </a:t>
            </a:r>
            <a:r>
              <a:rPr lang="en-GB" dirty="0" err="1" smtClean="0"/>
              <a:t>ststemic</a:t>
            </a:r>
            <a:r>
              <a:rPr lang="en-GB" dirty="0" smtClean="0"/>
              <a:t> AB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40</a:t>
            </a:fld>
            <a:endParaRPr lang="en-GB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41</a:t>
            </a:fld>
            <a:endParaRPr lang="en-GB"/>
          </a:p>
        </p:txBody>
      </p:sp>
      <p:pic>
        <p:nvPicPr>
          <p:cNvPr id="2050" name="Picture 2" descr="C:\Users\Dr. Hosam\Desktop\images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4664"/>
            <a:ext cx="4392488" cy="405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r. Hosam\Desktop\crohn-disease-ulcerative-coliti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5"/>
            <a:ext cx="4586808" cy="375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7892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Abscesses complicating AA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Appendix abscess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Pus within the </a:t>
            </a:r>
            <a:r>
              <a:rPr lang="en-GB" dirty="0" err="1" smtClean="0"/>
              <a:t>phlegmonous</a:t>
            </a:r>
            <a:r>
              <a:rPr lang="en-GB" dirty="0" smtClean="0"/>
              <a:t> appendix mass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Failure of resolution of appendix mass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Continued spiking pyrexia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Percutaneous</a:t>
            </a:r>
            <a:r>
              <a:rPr lang="en-GB" dirty="0" smtClean="0"/>
              <a:t> drainage under US or CT guide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Laparotomy</a:t>
            </a:r>
            <a:r>
              <a:rPr lang="en-GB" dirty="0" smtClean="0"/>
              <a:t> through a midline incision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Extraperitoneal</a:t>
            </a:r>
            <a:r>
              <a:rPr lang="en-GB" dirty="0" smtClean="0"/>
              <a:t> drainage</a:t>
            </a:r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Pelvic abscess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Spiking pyrexia several days after appendicitis or discharge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Pelvic discomfort, loose stool or </a:t>
            </a:r>
            <a:r>
              <a:rPr lang="en-GB" dirty="0" err="1" smtClean="0"/>
              <a:t>tenesmus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PR→ boggy mass in pelvis, ant. to rectum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Pelvic US or CT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Transrectal</a:t>
            </a:r>
            <a:r>
              <a:rPr lang="en-GB" dirty="0" smtClean="0"/>
              <a:t> drainage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42</a:t>
            </a:fld>
            <a:endParaRPr lang="en-GB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FF0000"/>
                </a:solidFill>
              </a:rPr>
              <a:t>Ttt</a:t>
            </a:r>
            <a:r>
              <a:rPr lang="en-GB" dirty="0" smtClean="0">
                <a:solidFill>
                  <a:srgbClr val="FF0000"/>
                </a:solidFill>
              </a:rPr>
              <a:t> of appendix mass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standard conservative </a:t>
            </a:r>
            <a:r>
              <a:rPr lang="en-GB" dirty="0" err="1" smtClean="0"/>
              <a:t>Ochsner-Sherren</a:t>
            </a:r>
            <a:r>
              <a:rPr lang="en-GB" dirty="0" smtClean="0"/>
              <a:t> regimen</a:t>
            </a:r>
          </a:p>
          <a:p>
            <a:r>
              <a:rPr lang="en-GB" dirty="0" smtClean="0"/>
              <a:t>Careful record of patient’s condition</a:t>
            </a:r>
          </a:p>
          <a:p>
            <a:r>
              <a:rPr lang="en-GB" dirty="0" smtClean="0"/>
              <a:t>Regular exam of abdomen</a:t>
            </a:r>
          </a:p>
          <a:p>
            <a:r>
              <a:rPr lang="en-GB" dirty="0" smtClean="0"/>
              <a:t>Mark limits of the mass on the abdominal wall</a:t>
            </a:r>
          </a:p>
          <a:p>
            <a:r>
              <a:rPr lang="en-GB" dirty="0" err="1" smtClean="0"/>
              <a:t>Nasogastric</a:t>
            </a:r>
            <a:r>
              <a:rPr lang="en-GB" dirty="0" smtClean="0"/>
              <a:t> tube</a:t>
            </a:r>
          </a:p>
          <a:p>
            <a:r>
              <a:rPr lang="en-GB" dirty="0" smtClean="0"/>
              <a:t>Intravenous fluids</a:t>
            </a:r>
          </a:p>
          <a:p>
            <a:r>
              <a:rPr lang="en-GB" dirty="0" smtClean="0"/>
              <a:t>Systemic antibiotic therapy</a:t>
            </a:r>
          </a:p>
          <a:p>
            <a:r>
              <a:rPr lang="en-GB" dirty="0" smtClean="0"/>
              <a:t>Record temp &amp; pulse every 4 hrs</a:t>
            </a:r>
          </a:p>
          <a:p>
            <a:r>
              <a:rPr lang="en-GB" dirty="0" smtClean="0"/>
              <a:t>Clinical improvement within 24-48 hrs</a:t>
            </a:r>
          </a:p>
          <a:p>
            <a:r>
              <a:rPr lang="en-GB" dirty="0" smtClean="0"/>
              <a:t>Remove appendix usually after an interval of 6-8 weeks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43</a:t>
            </a:fld>
            <a:endParaRPr lang="en-GB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Criteria for stopping conservative </a:t>
            </a:r>
            <a:r>
              <a:rPr lang="en-GB" dirty="0" err="1" smtClean="0">
                <a:solidFill>
                  <a:srgbClr val="FF0000"/>
                </a:solidFill>
              </a:rPr>
              <a:t>ttt</a:t>
            </a:r>
            <a:r>
              <a:rPr lang="en-GB" dirty="0" smtClean="0">
                <a:solidFill>
                  <a:srgbClr val="FF0000"/>
                </a:solidFill>
              </a:rPr>
              <a:t> of appendix mass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rising pulse rate</a:t>
            </a:r>
          </a:p>
          <a:p>
            <a:r>
              <a:rPr lang="en-GB" dirty="0" smtClean="0"/>
              <a:t>Increasing or spreading abdominal pain</a:t>
            </a:r>
          </a:p>
          <a:p>
            <a:r>
              <a:rPr lang="en-GB" dirty="0" smtClean="0"/>
              <a:t>Increasing size of the mass</a:t>
            </a:r>
          </a:p>
          <a:p>
            <a:r>
              <a:rPr lang="en-GB" dirty="0" smtClean="0"/>
              <a:t>Vomiting or copious gastric aspirate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44</a:t>
            </a:fld>
            <a:endParaRPr lang="en-GB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FF0000"/>
                </a:solidFill>
              </a:rPr>
              <a:t>Neoplasms</a:t>
            </a:r>
            <a:r>
              <a:rPr lang="en-GB" dirty="0" smtClean="0">
                <a:solidFill>
                  <a:srgbClr val="FF0000"/>
                </a:solidFill>
              </a:rPr>
              <a:t> of appendix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>
                <a:solidFill>
                  <a:schemeClr val="tx2"/>
                </a:solidFill>
              </a:rPr>
              <a:t>Carcinoid</a:t>
            </a:r>
            <a:r>
              <a:rPr lang="en-GB" dirty="0" smtClean="0">
                <a:solidFill>
                  <a:schemeClr val="tx2"/>
                </a:solidFill>
              </a:rPr>
              <a:t> tumour (</a:t>
            </a:r>
            <a:r>
              <a:rPr lang="en-GB" dirty="0" err="1" smtClean="0">
                <a:solidFill>
                  <a:schemeClr val="tx2"/>
                </a:solidFill>
              </a:rPr>
              <a:t>argentaffinoma</a:t>
            </a:r>
            <a:r>
              <a:rPr lang="en-GB" dirty="0" smtClean="0">
                <a:solidFill>
                  <a:schemeClr val="tx2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Arise in </a:t>
            </a:r>
            <a:r>
              <a:rPr lang="en-GB" dirty="0" err="1" smtClean="0"/>
              <a:t>argentaffin</a:t>
            </a:r>
            <a:r>
              <a:rPr lang="en-GB" dirty="0" smtClean="0"/>
              <a:t> tissue (</a:t>
            </a:r>
            <a:r>
              <a:rPr lang="en-GB" dirty="0" err="1" smtClean="0"/>
              <a:t>Kulschitzsky</a:t>
            </a:r>
            <a:r>
              <a:rPr lang="en-GB" dirty="0" smtClean="0"/>
              <a:t> Cs of crypts of </a:t>
            </a:r>
            <a:r>
              <a:rPr lang="en-GB" dirty="0" err="1" smtClean="0"/>
              <a:t>Lieberkuhn</a:t>
            </a:r>
            <a:r>
              <a:rPr lang="en-GB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Most commonly found in appendix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Found once in every 300-400 appendices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10 times more common than any other </a:t>
            </a:r>
            <a:r>
              <a:rPr lang="en-GB" dirty="0" err="1" smtClean="0"/>
              <a:t>neoplasms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Subacute</a:t>
            </a:r>
            <a:r>
              <a:rPr lang="en-GB" dirty="0" smtClean="0"/>
              <a:t> or recurrent appendicitis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Frequently involves distal third of </a:t>
            </a:r>
            <a:r>
              <a:rPr lang="en-GB" dirty="0" err="1" smtClean="0"/>
              <a:t>appendox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Rarely gives rise to metastases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Small tumours &lt; 2 cm→ </a:t>
            </a:r>
            <a:r>
              <a:rPr lang="en-GB" dirty="0" err="1" smtClean="0"/>
              <a:t>appendicectomy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Rt</a:t>
            </a:r>
            <a:r>
              <a:rPr lang="en-GB" dirty="0" smtClean="0"/>
              <a:t> </a:t>
            </a:r>
            <a:r>
              <a:rPr lang="en-GB" dirty="0" err="1" smtClean="0"/>
              <a:t>hemicolectomy</a:t>
            </a:r>
            <a:r>
              <a:rPr lang="en-GB" dirty="0" smtClean="0"/>
              <a:t> if involved </a:t>
            </a:r>
            <a:r>
              <a:rPr lang="en-GB" dirty="0" err="1" smtClean="0"/>
              <a:t>caecal</a:t>
            </a:r>
            <a:r>
              <a:rPr lang="en-GB" dirty="0" smtClean="0"/>
              <a:t> wall, tumour is 2 cm or more or involved LN</a:t>
            </a:r>
          </a:p>
          <a:p>
            <a:pPr>
              <a:buFont typeface="Wingdings" pitchFamily="2" charset="2"/>
              <a:buChar char="Ø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45</a:t>
            </a:fld>
            <a:endParaRPr lang="en-GB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46</a:t>
            </a:fld>
            <a:endParaRPr lang="en-GB"/>
          </a:p>
        </p:txBody>
      </p:sp>
      <p:pic>
        <p:nvPicPr>
          <p:cNvPr id="1026" name="Picture 2" descr="C:\Users\Dr. Hosam\Desktop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8641"/>
            <a:ext cx="3995936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r. Hosam\Desktop\tumors-of-appendix-13-6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-22267" y="1"/>
            <a:ext cx="5349000" cy="3789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Dr. Hosam\Desktop\download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98240"/>
            <a:ext cx="7200800" cy="37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8308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6000" dirty="0" smtClean="0">
                <a:solidFill>
                  <a:srgbClr val="FF0000"/>
                </a:solidFill>
              </a:rPr>
              <a:t>Thank you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47</a:t>
            </a:fld>
            <a:endParaRPr lang="en-GB"/>
          </a:p>
        </p:txBody>
      </p:sp>
      <p:pic>
        <p:nvPicPr>
          <p:cNvPr id="4098" name="Picture 2" descr="C:\Users\Dr. Hosam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80928"/>
            <a:ext cx="525658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48</a:t>
            </a:fld>
            <a:endParaRPr lang="en-GB"/>
          </a:p>
        </p:txBody>
      </p:sp>
      <p:pic>
        <p:nvPicPr>
          <p:cNvPr id="1026" name="Picture 2" descr="C:\Users\Dr. Hosam\Desktop\oment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151" y="332656"/>
            <a:ext cx="5598209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r. Hosam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021" y="2567639"/>
            <a:ext cx="6264695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251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Asem Elsani 2009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49</a:t>
            </a:fld>
            <a:endParaRPr lang="en-GB"/>
          </a:p>
        </p:txBody>
      </p:sp>
      <p:pic>
        <p:nvPicPr>
          <p:cNvPr id="3074" name="Picture 2" descr="C:\Users\Dr. Hosam\Desktop\downloa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"/>
            <a:ext cx="4752528" cy="407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r. Hosam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77073"/>
            <a:ext cx="6119370" cy="266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57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Surgical anatomy; positions of appendix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Retrocaecal</a:t>
            </a:r>
            <a:r>
              <a:rPr lang="en-GB" dirty="0" smtClean="0"/>
              <a:t> -------- 74%</a:t>
            </a:r>
          </a:p>
          <a:p>
            <a:r>
              <a:rPr lang="en-GB" dirty="0" smtClean="0"/>
              <a:t>Pelvic            -------- 21%</a:t>
            </a:r>
          </a:p>
          <a:p>
            <a:r>
              <a:rPr lang="en-GB" dirty="0" err="1" smtClean="0"/>
              <a:t>Postileal</a:t>
            </a:r>
            <a:r>
              <a:rPr lang="en-GB" dirty="0" smtClean="0"/>
              <a:t>       -------- 5%</a:t>
            </a:r>
          </a:p>
          <a:p>
            <a:r>
              <a:rPr lang="en-GB" dirty="0" err="1" smtClean="0"/>
              <a:t>Paracaecal</a:t>
            </a:r>
            <a:r>
              <a:rPr lang="en-GB" dirty="0" smtClean="0"/>
              <a:t>   -------- 2%</a:t>
            </a:r>
          </a:p>
          <a:p>
            <a:r>
              <a:rPr lang="en-GB" dirty="0" err="1" smtClean="0"/>
              <a:t>Subcaecal</a:t>
            </a:r>
            <a:r>
              <a:rPr lang="en-GB" dirty="0" smtClean="0"/>
              <a:t>    -------- 1.5%</a:t>
            </a:r>
          </a:p>
          <a:p>
            <a:r>
              <a:rPr lang="en-GB" dirty="0" err="1" smtClean="0"/>
              <a:t>Preileal</a:t>
            </a:r>
            <a:r>
              <a:rPr lang="en-GB" dirty="0" smtClean="0"/>
              <a:t>        --------- 1% (typical C/P)</a:t>
            </a:r>
          </a:p>
          <a:p>
            <a:r>
              <a:rPr lang="en-GB" dirty="0" err="1" smtClean="0"/>
              <a:t>Subhepatic</a:t>
            </a:r>
            <a:r>
              <a:rPr lang="en-GB" dirty="0" smtClean="0"/>
              <a:t>  --------- very rare</a:t>
            </a:r>
          </a:p>
          <a:p>
            <a:r>
              <a:rPr lang="en-GB" dirty="0" smtClean="0"/>
              <a:t>Lt. sided       --------- </a:t>
            </a:r>
            <a:r>
              <a:rPr lang="en-GB" dirty="0" err="1" smtClean="0"/>
              <a:t>situs</a:t>
            </a:r>
            <a:r>
              <a:rPr lang="en-GB" dirty="0" smtClean="0"/>
              <a:t> </a:t>
            </a:r>
            <a:r>
              <a:rPr lang="en-GB" dirty="0" err="1" smtClean="0"/>
              <a:t>inversus</a:t>
            </a:r>
            <a:r>
              <a:rPr lang="en-GB" dirty="0" smtClean="0"/>
              <a:t> </a:t>
            </a:r>
            <a:r>
              <a:rPr lang="en-GB" dirty="0" err="1" smtClean="0"/>
              <a:t>viscerum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Asem Elsani 2009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50</a:t>
            </a:fld>
            <a:endParaRPr lang="en-GB"/>
          </a:p>
        </p:txBody>
      </p:sp>
      <p:pic>
        <p:nvPicPr>
          <p:cNvPr id="5122" name="Picture 2" descr="C:\Users\Dr. Hosam\Desktop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1"/>
            <a:ext cx="7200800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Dr. Hosam\Desktop\images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573016"/>
            <a:ext cx="561662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2979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51</a:t>
            </a:fld>
            <a:endParaRPr lang="en-GB"/>
          </a:p>
        </p:txBody>
      </p:sp>
      <p:pic>
        <p:nvPicPr>
          <p:cNvPr id="4098" name="Picture 2" descr="C:\Users\Dr. Hosam\Desktop\intra-abdominal-abscess-5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4" y="764704"/>
            <a:ext cx="6710883" cy="496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8547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52</a:t>
            </a:fld>
            <a:endParaRPr lang="en-GB"/>
          </a:p>
        </p:txBody>
      </p:sp>
      <p:pic>
        <p:nvPicPr>
          <p:cNvPr id="5122" name="Picture 2" descr="C:\Users\Dr. Hosam\Desktop\peritoneum-intraperitoneal-spaces-57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9"/>
            <a:ext cx="7848872" cy="5435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83482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53</a:t>
            </a:fld>
            <a:endParaRPr lang="en-GB"/>
          </a:p>
        </p:txBody>
      </p:sp>
      <p:pic>
        <p:nvPicPr>
          <p:cNvPr id="2050" name="Picture 2" descr="C:\Users\Dr. Hosam\Desktop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16632"/>
            <a:ext cx="517964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r. Hosam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17032"/>
            <a:ext cx="360040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Dr. Hosam\Desktop\images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47" y="3717032"/>
            <a:ext cx="4951933" cy="28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8789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54</a:t>
            </a:fld>
            <a:endParaRPr lang="en-GB"/>
          </a:p>
        </p:txBody>
      </p:sp>
      <p:pic>
        <p:nvPicPr>
          <p:cNvPr id="3074" name="Picture 2" descr="C:\Users\Dr. Hosam\Desktop\peritoneum-intraperitoneal-spaces-60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52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6147" name="Picture 3" descr="C:\Users\Dr. Hosam\Desktop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764704"/>
            <a:ext cx="6552728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603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Surgical anatomy (cont.)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Position of base of the appendix is constant -------- at the confluence of the 3 </a:t>
            </a:r>
            <a:r>
              <a:rPr lang="en-GB" dirty="0" err="1" smtClean="0"/>
              <a:t>tinea</a:t>
            </a:r>
            <a:r>
              <a:rPr lang="en-GB" dirty="0" smtClean="0"/>
              <a:t> coli.</a:t>
            </a:r>
          </a:p>
          <a:p>
            <a:r>
              <a:rPr lang="en-GB" dirty="0" err="1" smtClean="0"/>
              <a:t>Mesoappendix</a:t>
            </a:r>
            <a:r>
              <a:rPr lang="en-GB" dirty="0" smtClean="0"/>
              <a:t> arises from lower surface of mesentery of terminal ileum.</a:t>
            </a:r>
          </a:p>
          <a:p>
            <a:r>
              <a:rPr lang="en-GB" dirty="0" smtClean="0"/>
              <a:t>Bl. Supply -------- </a:t>
            </a:r>
            <a:r>
              <a:rPr lang="en-GB" dirty="0" err="1" smtClean="0"/>
              <a:t>appendicular</a:t>
            </a:r>
            <a:r>
              <a:rPr lang="en-GB" dirty="0" smtClean="0"/>
              <a:t> a. (from lower division of </a:t>
            </a:r>
            <a:r>
              <a:rPr lang="en-GB" dirty="0" err="1" smtClean="0"/>
              <a:t>ileocolic</a:t>
            </a:r>
            <a:r>
              <a:rPr lang="en-GB" dirty="0" smtClean="0"/>
              <a:t> a.), it is an end a.----- thrombosis ----- gangrenous appendicitis.</a:t>
            </a:r>
          </a:p>
          <a:p>
            <a:r>
              <a:rPr lang="en-GB" dirty="0" smtClean="0"/>
              <a:t>Accessory </a:t>
            </a:r>
            <a:r>
              <a:rPr lang="en-GB" dirty="0" err="1" smtClean="0"/>
              <a:t>appendicular</a:t>
            </a:r>
            <a:r>
              <a:rPr lang="en-GB" dirty="0" smtClean="0"/>
              <a:t> a. in most people.</a:t>
            </a:r>
          </a:p>
          <a:p>
            <a:r>
              <a:rPr lang="en-GB" dirty="0" smtClean="0"/>
              <a:t>Lymph drainage ----- 4-6 lymph channels ---- </a:t>
            </a:r>
            <a:r>
              <a:rPr lang="en-GB" dirty="0" err="1" smtClean="0"/>
              <a:t>ileocaecal</a:t>
            </a:r>
            <a:r>
              <a:rPr lang="en-GB" dirty="0" smtClean="0"/>
              <a:t> LNs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1026" name="Picture 2" descr="C:\Users\Dr. Hosam\Desktop\1207045_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6712"/>
            <a:ext cx="3763144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r. Hosam\Desktop\250px-Gray5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32656"/>
            <a:ext cx="4752527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250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Microscopic anatomy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Length ------- 7.5-10 cm</a:t>
            </a:r>
          </a:p>
          <a:p>
            <a:r>
              <a:rPr lang="en-GB" dirty="0" smtClean="0"/>
              <a:t>Irregular lumen, multiple folds of </a:t>
            </a:r>
            <a:r>
              <a:rPr lang="en-GB" dirty="0" err="1" smtClean="0"/>
              <a:t>m.m</a:t>
            </a:r>
            <a:r>
              <a:rPr lang="en-GB" dirty="0" smtClean="0"/>
              <a:t> lined by col. cell intestinal mucosa of colonic type.</a:t>
            </a:r>
          </a:p>
          <a:p>
            <a:r>
              <a:rPr lang="en-GB" dirty="0" smtClean="0"/>
              <a:t>Crypts are present but not numerous----- at base of crypts ------ </a:t>
            </a:r>
            <a:r>
              <a:rPr lang="en-GB" dirty="0" err="1" smtClean="0"/>
              <a:t>Argentaffin</a:t>
            </a:r>
            <a:r>
              <a:rPr lang="en-GB" dirty="0" smtClean="0"/>
              <a:t> Cs (</a:t>
            </a:r>
            <a:r>
              <a:rPr lang="en-GB" dirty="0" err="1" smtClean="0"/>
              <a:t>Kultschitzsky</a:t>
            </a:r>
            <a:r>
              <a:rPr lang="en-GB" dirty="0" smtClean="0"/>
              <a:t> Cs) ------- </a:t>
            </a:r>
            <a:r>
              <a:rPr lang="en-GB" dirty="0" err="1" smtClean="0"/>
              <a:t>carcinoid</a:t>
            </a:r>
            <a:r>
              <a:rPr lang="en-GB" dirty="0" smtClean="0"/>
              <a:t> tumour.</a:t>
            </a:r>
          </a:p>
          <a:p>
            <a:r>
              <a:rPr lang="en-GB" dirty="0" smtClean="0"/>
              <a:t>App. is the most frequent site for </a:t>
            </a:r>
            <a:r>
              <a:rPr lang="en-GB" dirty="0" err="1" smtClean="0"/>
              <a:t>carcinoid</a:t>
            </a:r>
            <a:r>
              <a:rPr lang="en-GB" dirty="0" smtClean="0"/>
              <a:t> </a:t>
            </a:r>
            <a:r>
              <a:rPr lang="en-GB" dirty="0" err="1" smtClean="0"/>
              <a:t>ts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Submucosa</a:t>
            </a:r>
            <a:r>
              <a:rPr lang="en-GB" dirty="0" smtClean="0"/>
              <a:t> ------ lymphatic aggregations or follicles especially in young adults ----- AA.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471-1258-4E42-8D9A-BDB2A2C85DDD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</TotalTime>
  <Words>1962</Words>
  <Application>Microsoft Office PowerPoint</Application>
  <PresentationFormat>On-screen Show (4:3)</PresentationFormat>
  <Paragraphs>394</Paragraphs>
  <Slides>54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Surgery of the Vermiform Appendix &amp; acute abdomen</vt:lpstr>
      <vt:lpstr>Items </vt:lpstr>
      <vt:lpstr>Introduction </vt:lpstr>
      <vt:lpstr>Surgical anatomy</vt:lpstr>
      <vt:lpstr>Surgical anatomy; positions of appendix</vt:lpstr>
      <vt:lpstr>PowerPoint Presentation</vt:lpstr>
      <vt:lpstr>Surgical anatomy (cont.)</vt:lpstr>
      <vt:lpstr>PowerPoint Presentation</vt:lpstr>
      <vt:lpstr>Microscopic anatomy</vt:lpstr>
      <vt:lpstr>Acute appendicitis - Incidence</vt:lpstr>
      <vt:lpstr>AA- Incidence (cont.)</vt:lpstr>
      <vt:lpstr>AA- Surgical pathology</vt:lpstr>
      <vt:lpstr>AA- Surgical pathology (cont.)</vt:lpstr>
      <vt:lpstr>AA- Surgical pathology (cont.)</vt:lpstr>
      <vt:lpstr>AA- Surgical pathology (cont.) </vt:lpstr>
      <vt:lpstr>AA- Surgical pathology (cont.) </vt:lpstr>
      <vt:lpstr>AA- Surgical pathology (cont.) </vt:lpstr>
      <vt:lpstr>AA with generalised peritonitis </vt:lpstr>
      <vt:lpstr>Risk factors for perforation of appendix</vt:lpstr>
      <vt:lpstr>AA- Clinical features</vt:lpstr>
      <vt:lpstr>AA- Clinical features (cont.)</vt:lpstr>
      <vt:lpstr>AA- Clinical features (cont.)</vt:lpstr>
      <vt:lpstr>AA- Signs</vt:lpstr>
      <vt:lpstr>AA- Signs</vt:lpstr>
      <vt:lpstr>AA- Signs</vt:lpstr>
      <vt:lpstr>AA- Special features</vt:lpstr>
      <vt:lpstr>AA- Special features</vt:lpstr>
      <vt:lpstr>AA- Special features</vt:lpstr>
      <vt:lpstr>AA- Special features</vt:lpstr>
      <vt:lpstr>AA- Special features</vt:lpstr>
      <vt:lpstr>AA- Special features</vt:lpstr>
      <vt:lpstr>D.D. of acute appendicitis &amp; acute abdomen</vt:lpstr>
      <vt:lpstr>D.D. of acute appendicitis &amp; acute abdomen</vt:lpstr>
      <vt:lpstr>D.D. of acute appendicitis &amp; acute abdomen</vt:lpstr>
      <vt:lpstr>D.D. of acute appendicitis &amp; acute abdomen</vt:lpstr>
      <vt:lpstr>D.D. of acute appendicitis &amp; acute abdomen</vt:lpstr>
      <vt:lpstr>preoperative investigations in AA</vt:lpstr>
      <vt:lpstr>Ttt of acute AA</vt:lpstr>
      <vt:lpstr>Problems encountered during appendicectomy</vt:lpstr>
      <vt:lpstr>AA complicating Crohn’s disease</vt:lpstr>
      <vt:lpstr>PowerPoint Presentation</vt:lpstr>
      <vt:lpstr>Abscesses complicating AA</vt:lpstr>
      <vt:lpstr>Ttt of appendix mass</vt:lpstr>
      <vt:lpstr>Criteria for stopping conservative ttt of appendix mass </vt:lpstr>
      <vt:lpstr>Neoplasms of appendix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Surgery of the appendix</dc:title>
  <dc:creator>user</dc:creator>
  <cp:lastModifiedBy>Dr. Hosam</cp:lastModifiedBy>
  <cp:revision>119</cp:revision>
  <dcterms:created xsi:type="dcterms:W3CDTF">2009-03-09T11:55:45Z</dcterms:created>
  <dcterms:modified xsi:type="dcterms:W3CDTF">2018-09-18T08:48:36Z</dcterms:modified>
</cp:coreProperties>
</file>